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89" r:id="rId2"/>
    <p:sldId id="257" r:id="rId3"/>
    <p:sldId id="258" r:id="rId4"/>
    <p:sldId id="260" r:id="rId5"/>
    <p:sldId id="290" r:id="rId6"/>
    <p:sldId id="292" r:id="rId7"/>
    <p:sldId id="291" r:id="rId8"/>
    <p:sldId id="293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>
        <p:scale>
          <a:sx n="76" d="100"/>
          <a:sy n="76" d="100"/>
        </p:scale>
        <p:origin x="570" y="18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F23F4-33E4-4A83-9C4A-8938D1880581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81E9D9-B964-4BE1-AA0C-48342767D8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F23F4-33E4-4A83-9C4A-8938D1880581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81E9D9-B964-4BE1-AA0C-48342767D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F23F4-33E4-4A83-9C4A-8938D1880581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81E9D9-B964-4BE1-AA0C-48342767D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F23F4-33E4-4A83-9C4A-8938D1880581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81E9D9-B964-4BE1-AA0C-48342767D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F23F4-33E4-4A83-9C4A-8938D1880581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81E9D9-B964-4BE1-AA0C-48342767D8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F23F4-33E4-4A83-9C4A-8938D1880581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81E9D9-B964-4BE1-AA0C-48342767D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F23F4-33E4-4A83-9C4A-8938D1880581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81E9D9-B964-4BE1-AA0C-48342767D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F23F4-33E4-4A83-9C4A-8938D1880581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81E9D9-B964-4BE1-AA0C-48342767D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F23F4-33E4-4A83-9C4A-8938D1880581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81E9D9-B964-4BE1-AA0C-48342767D8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F23F4-33E4-4A83-9C4A-8938D1880581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81E9D9-B964-4BE1-AA0C-48342767D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F23F4-33E4-4A83-9C4A-8938D1880581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81E9D9-B964-4BE1-AA0C-48342767D8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AAF23F4-33E4-4A83-9C4A-8938D1880581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281E9D9-B964-4BE1-AA0C-48342767D8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subTitle" idx="1"/>
          </p:nvPr>
        </p:nvSpPr>
        <p:spPr>
          <a:xfrm>
            <a:off x="899592" y="1052736"/>
            <a:ext cx="7488832" cy="72008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b="1" i="1" dirty="0" smtClean="0"/>
              <a:t>Любовь </a:t>
            </a:r>
            <a:r>
              <a:rPr lang="ru-RU" sz="3200" b="1" i="1" dirty="0"/>
              <a:t>к родному краю, </a:t>
            </a:r>
            <a:br>
              <a:rPr lang="ru-RU" sz="3200" b="1" i="1" dirty="0"/>
            </a:br>
            <a:r>
              <a:rPr lang="ru-RU" sz="3200" b="1" i="1" dirty="0"/>
              <a:t>родной культуре, родной речи </a:t>
            </a:r>
            <a:br>
              <a:rPr lang="ru-RU" sz="3200" b="1" i="1" dirty="0"/>
            </a:br>
            <a:r>
              <a:rPr lang="ru-RU" sz="3200" b="1" i="1" dirty="0"/>
              <a:t>начинается с малого – </a:t>
            </a:r>
            <a:br>
              <a:rPr lang="ru-RU" sz="3200" b="1" i="1" dirty="0"/>
            </a:br>
            <a:r>
              <a:rPr lang="ru-RU" sz="3200" b="1" i="1" dirty="0"/>
              <a:t>любви к своей семье, к своему жилищу, </a:t>
            </a:r>
            <a:br>
              <a:rPr lang="ru-RU" sz="3200" b="1" i="1" dirty="0"/>
            </a:br>
            <a:r>
              <a:rPr lang="ru-RU" sz="3200" b="1" i="1" dirty="0"/>
              <a:t>к своему детскому саду. </a:t>
            </a:r>
            <a:br>
              <a:rPr lang="ru-RU" sz="3200" b="1" i="1" dirty="0"/>
            </a:br>
            <a:r>
              <a:rPr lang="ru-RU" sz="3200" b="1" i="1" dirty="0"/>
              <a:t>Постепенно расширяясь, эта любовь </a:t>
            </a:r>
            <a:br>
              <a:rPr lang="ru-RU" sz="3200" b="1" i="1" dirty="0"/>
            </a:br>
            <a:r>
              <a:rPr lang="ru-RU" sz="3200" b="1" i="1" dirty="0"/>
              <a:t>переходит в любовь к родной стране, </a:t>
            </a:r>
            <a:br>
              <a:rPr lang="ru-RU" sz="3200" b="1" i="1" dirty="0"/>
            </a:br>
            <a:r>
              <a:rPr lang="ru-RU" sz="3200" b="1" i="1" dirty="0"/>
              <a:t>к ее истории, прошлому и настоящему, </a:t>
            </a:r>
            <a:br>
              <a:rPr lang="ru-RU" sz="3200" b="1" i="1" dirty="0"/>
            </a:br>
            <a:r>
              <a:rPr lang="ru-RU" sz="3200" b="1" i="1" dirty="0"/>
              <a:t>ко всему </a:t>
            </a:r>
            <a:r>
              <a:rPr lang="ru-RU" sz="3200" b="1" i="1" dirty="0" smtClean="0"/>
              <a:t>человечеству</a:t>
            </a:r>
            <a:r>
              <a:rPr lang="ru-RU" sz="3200" b="1" i="1" dirty="0"/>
              <a:t>.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                                                    </a:t>
            </a:r>
            <a:r>
              <a:rPr lang="ru-RU" sz="3200" b="1" i="1" dirty="0" smtClean="0"/>
              <a:t>Д.С</a:t>
            </a:r>
            <a:r>
              <a:rPr lang="ru-RU" sz="3200" b="1" i="1" dirty="0"/>
              <a:t>. </a:t>
            </a:r>
            <a:r>
              <a:rPr lang="ru-RU" sz="3200" b="1" i="1" dirty="0" smtClean="0"/>
              <a:t>Лихачев</a:t>
            </a:r>
            <a:br>
              <a:rPr lang="ru-RU" sz="3200" b="1" i="1" dirty="0" smtClean="0"/>
            </a:br>
            <a:r>
              <a:rPr lang="ru-RU" sz="3200" b="1" i="1" dirty="0"/>
              <a:t/>
            </a:r>
            <a:br>
              <a:rPr lang="ru-RU" sz="3200" b="1" i="1" dirty="0"/>
            </a:br>
            <a:endParaRPr lang="ru-RU" sz="3200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692696"/>
            <a:ext cx="6264696" cy="45719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Введение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59632" y="1012550"/>
            <a:ext cx="7674056" cy="523585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	В </a:t>
            </a:r>
            <a:r>
              <a:rPr lang="ru-RU" sz="1800" dirty="0">
                <a:solidFill>
                  <a:prstClr val="black"/>
                </a:solidFill>
              </a:rPr>
              <a:t>современных условиях, когда происходят глубочайшие изменения в жизни общества, одним из центральных направлений работы с подрастающим поколением становиться патриотическое воспитание. Сейчас, в период нестабильности в обществе, возникает необходимость вернуться к лучшим традициям нашего народа, к его вековым корням, к таким вечным понятиям, как род, родство, Родина.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	Чувство </a:t>
            </a:r>
            <a:r>
              <a:rPr lang="ru-RU" sz="1800" dirty="0">
                <a:solidFill>
                  <a:prstClr val="black"/>
                </a:solidFill>
              </a:rPr>
              <a:t>патриотизма многогранно по своему содержанию: это и любовь к родным местам, и гордость за свой народ, и ощущение неразрывности с окружающим, и желание сохранить, приумножить богатство своей страны.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	Быть </a:t>
            </a:r>
            <a:r>
              <a:rPr lang="ru-RU" sz="1800" dirty="0">
                <a:solidFill>
                  <a:prstClr val="black"/>
                </a:solidFill>
              </a:rPr>
              <a:t>патриотом – значит ощущать себя неотъемлемой частью Отечества. Это сложное чувство возникает еще в дошкольном детстве, когда закладываются основы ценностного отношения к окружающему миру, и формируется в ребёнке постепенно, в ходе воспитания любви к своим ближним, к детскому саду, к родным местам, родной стране. </a:t>
            </a:r>
            <a:r>
              <a:rPr lang="ru-RU" sz="1800" dirty="0" smtClean="0">
                <a:solidFill>
                  <a:prstClr val="black"/>
                </a:solidFill>
              </a:rPr>
              <a:t>	Дошкольный </a:t>
            </a:r>
            <a:r>
              <a:rPr lang="ru-RU" sz="1800" dirty="0">
                <a:solidFill>
                  <a:prstClr val="black"/>
                </a:solidFill>
              </a:rPr>
              <a:t>возраст как период становления личности имеет свои потенциальные возможности для формирования высших нравственных чувств, к которым и относиться чувство патриотизма</a:t>
            </a:r>
            <a:endParaRPr lang="ru-RU" sz="1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980728"/>
            <a:ext cx="6444208" cy="14401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Задачи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Clr>
                <a:srgbClr val="3891A7"/>
              </a:buClr>
            </a:pPr>
            <a:r>
              <a:rPr lang="ru-RU" sz="2700" b="1" dirty="0">
                <a:solidFill>
                  <a:prstClr val="black"/>
                </a:solidFill>
              </a:rPr>
              <a:t>воспитание у ребенка любви и привязанности к своей семье, дому, детскому саду, улице, городу; </a:t>
            </a:r>
          </a:p>
          <a:p>
            <a:pPr lvl="0">
              <a:buClr>
                <a:srgbClr val="3891A7"/>
              </a:buClr>
            </a:pPr>
            <a:r>
              <a:rPr lang="ru-RU" sz="2700" b="1" dirty="0">
                <a:solidFill>
                  <a:prstClr val="black"/>
                </a:solidFill>
              </a:rPr>
              <a:t>формирование бережного отношения к природе и всему живому; </a:t>
            </a:r>
          </a:p>
          <a:p>
            <a:pPr lvl="0">
              <a:buClr>
                <a:srgbClr val="3891A7"/>
              </a:buClr>
            </a:pPr>
            <a:r>
              <a:rPr lang="ru-RU" sz="2700" b="1" dirty="0">
                <a:solidFill>
                  <a:prstClr val="black"/>
                </a:solidFill>
              </a:rPr>
              <a:t>воспитание уважения к труду; </a:t>
            </a:r>
          </a:p>
          <a:p>
            <a:pPr lvl="0">
              <a:buClr>
                <a:srgbClr val="3891A7"/>
              </a:buClr>
            </a:pPr>
            <a:r>
              <a:rPr lang="ru-RU" sz="2700" b="1" dirty="0">
                <a:solidFill>
                  <a:prstClr val="black"/>
                </a:solidFill>
              </a:rPr>
              <a:t>развитие интереса к русским традициям и промыслам; </a:t>
            </a:r>
          </a:p>
          <a:p>
            <a:pPr lvl="0">
              <a:buClr>
                <a:srgbClr val="3891A7"/>
              </a:buClr>
            </a:pPr>
            <a:r>
              <a:rPr lang="ru-RU" sz="2700" b="1" dirty="0">
                <a:solidFill>
                  <a:prstClr val="black"/>
                </a:solidFill>
              </a:rPr>
              <a:t>формирование элементарных знаний о правах человека; </a:t>
            </a:r>
          </a:p>
          <a:p>
            <a:pPr lvl="0">
              <a:buClr>
                <a:srgbClr val="3891A7"/>
              </a:buClr>
            </a:pPr>
            <a:r>
              <a:rPr lang="ru-RU" sz="2700" b="1" dirty="0">
                <a:solidFill>
                  <a:prstClr val="black"/>
                </a:solidFill>
              </a:rPr>
              <a:t>расширение представлений о России, ее столице; </a:t>
            </a:r>
          </a:p>
          <a:p>
            <a:pPr lvl="0">
              <a:buClr>
                <a:srgbClr val="3891A7"/>
              </a:buClr>
            </a:pPr>
            <a:r>
              <a:rPr lang="ru-RU" sz="2700" b="1" dirty="0">
                <a:solidFill>
                  <a:prstClr val="black"/>
                </a:solidFill>
              </a:rPr>
              <a:t>знакомство детей с символами государства: гербом, флагом, гимном; </a:t>
            </a:r>
          </a:p>
          <a:p>
            <a:pPr lvl="0">
              <a:buClr>
                <a:srgbClr val="3891A7"/>
              </a:buClr>
            </a:pPr>
            <a:r>
              <a:rPr lang="ru-RU" sz="2700" b="1" dirty="0">
                <a:solidFill>
                  <a:prstClr val="black"/>
                </a:solidFill>
              </a:rPr>
              <a:t>развитие чувства ответственности и гордости за достижения Родины; </a:t>
            </a:r>
          </a:p>
          <a:p>
            <a:pPr lvl="0">
              <a:buClr>
                <a:srgbClr val="3891A7"/>
              </a:buClr>
            </a:pPr>
            <a:r>
              <a:rPr lang="ru-RU" sz="2700" b="1" dirty="0">
                <a:solidFill>
                  <a:prstClr val="black"/>
                </a:solidFill>
              </a:rPr>
              <a:t>формирование толерантности, чувства уважения и симпатии к другим людям, народам, их традициям. 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4401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200" b="1" dirty="0"/>
              <a:t>Для реализации нравственно-патриотического воспитания дошкольников необходимо: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Clr>
                <a:srgbClr val="3891A7"/>
              </a:buClr>
            </a:pPr>
            <a:r>
              <a:rPr lang="ru-RU" b="1" dirty="0">
                <a:solidFill>
                  <a:prstClr val="black"/>
                </a:solidFill>
              </a:rPr>
              <a:t>Создание благоприятных материально-технических и социальных условий; </a:t>
            </a:r>
          </a:p>
          <a:p>
            <a:pPr lvl="0">
              <a:buClr>
                <a:srgbClr val="3891A7"/>
              </a:buClr>
            </a:pPr>
            <a:r>
              <a:rPr lang="ru-RU" b="1" dirty="0">
                <a:solidFill>
                  <a:prstClr val="black"/>
                </a:solidFill>
              </a:rPr>
              <a:t>Обновление содержания образования, отбор наиболее интересного и доступного материала с опорой на опыт и чувства детей; </a:t>
            </a:r>
          </a:p>
          <a:p>
            <a:pPr lvl="0">
              <a:buClr>
                <a:srgbClr val="3891A7"/>
              </a:buClr>
            </a:pPr>
            <a:r>
              <a:rPr lang="ru-RU" b="1" dirty="0">
                <a:solidFill>
                  <a:prstClr val="black"/>
                </a:solidFill>
              </a:rPr>
              <a:t>Последовательная ориентация на </a:t>
            </a:r>
            <a:r>
              <a:rPr lang="ru-RU" b="1" dirty="0" err="1">
                <a:solidFill>
                  <a:prstClr val="black"/>
                </a:solidFill>
              </a:rPr>
              <a:t>культуросообразность</a:t>
            </a:r>
            <a:r>
              <a:rPr lang="ru-RU" b="1" dirty="0">
                <a:solidFill>
                  <a:prstClr val="black"/>
                </a:solidFill>
              </a:rPr>
              <a:t> образования, призванного обеспечить формирование духовного мира человека; </a:t>
            </a:r>
          </a:p>
          <a:p>
            <a:pPr lvl="0">
              <a:buClr>
                <a:srgbClr val="3891A7"/>
              </a:buClr>
            </a:pPr>
            <a:r>
              <a:rPr lang="ru-RU" b="1" dirty="0">
                <a:solidFill>
                  <a:prstClr val="black"/>
                </a:solidFill>
              </a:rPr>
              <a:t>Тесный контакт по данной проблеме с семьей, опора на ее традиции и опыт. 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«Окна Победы»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801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516" y="1215458"/>
            <a:ext cx="4125483" cy="30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636" y="4477014"/>
            <a:ext cx="4608512" cy="229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578097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«Мы читаем о войне»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3429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32856"/>
            <a:ext cx="3429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764836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«Бессмертный полк»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929891" cy="392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035" y="2132856"/>
            <a:ext cx="4354184" cy="442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1276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«Дерево памяти»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669302"/>
              </p:ext>
            </p:extLst>
          </p:nvPr>
        </p:nvGraphicFramePr>
        <p:xfrm>
          <a:off x="1907704" y="2132856"/>
          <a:ext cx="4981496" cy="1510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Объект упаковщика для оболочки" showAsIcon="1" r:id="rId3" imgW="1586160" imgH="480960" progId="Package">
                  <p:embed/>
                </p:oleObj>
              </mc:Choice>
              <mc:Fallback>
                <p:oleObj name="Объект упаковщика для оболочки" showAsIcon="1" r:id="rId3" imgW="1586160" imgH="4809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7704" y="2132856"/>
                        <a:ext cx="4981496" cy="1510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8953684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</a:t>
            </a:r>
            <a:r>
              <a:rPr lang="ru-RU" b="1" dirty="0" smtClean="0"/>
              <a:t>	Патриотизм </a:t>
            </a:r>
            <a:r>
              <a:rPr lang="ru-RU" b="1" dirty="0"/>
              <a:t>- это постоянная работа ума и души, любовь и уважение к старшим, каждодневные усилия во имя того, чтобы наша общая родина - Россия становилась могущественнее и краше, чтобы граждане Российской Федерации независимо от их национальности жили лучше и верили в будущее своих детей и внуков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smtClean="0"/>
              <a:t>	 </a:t>
            </a:r>
            <a:r>
              <a:rPr lang="ru-RU" b="1" dirty="0" smtClean="0"/>
              <a:t>Это - уважение к историческому прошлому родины и унаследованным от него традициям; привязанность к месту жительства.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450</TotalTime>
  <Words>176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Солнцестояние</vt:lpstr>
      <vt:lpstr>Пакет</vt:lpstr>
      <vt:lpstr>Презентация PowerPoint</vt:lpstr>
      <vt:lpstr>Введение</vt:lpstr>
      <vt:lpstr>Задачи</vt:lpstr>
      <vt:lpstr>Для реализации нравственно-патриотического воспитания дошкольников необходимо:  </vt:lpstr>
      <vt:lpstr>«Окна Победы»</vt:lpstr>
      <vt:lpstr>«Мы читаем о войне»</vt:lpstr>
      <vt:lpstr>«Бессмертный полк»</vt:lpstr>
      <vt:lpstr>«Дерево памяти»</vt:lpstr>
      <vt:lpstr>Вывод: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Любовь к родному краю,  родной культуре, родной речи  начинается с малого –  любви к своей семье, к своему жилищу,  к своему детскому саду.  Постепенно расширяясь, эта любовь  переходит в любовь к родной стране,  к ее истории, прошлому и настоящему,  ко всему человечеству.                                                     Д.С. Лихачев</dc:title>
  <dc:creator>Наталья</dc:creator>
  <cp:lastModifiedBy>МАДОУ ДС №134</cp:lastModifiedBy>
  <cp:revision>12</cp:revision>
  <dcterms:created xsi:type="dcterms:W3CDTF">2011-01-16T13:08:36Z</dcterms:created>
  <dcterms:modified xsi:type="dcterms:W3CDTF">2021-06-03T09:18:25Z</dcterms:modified>
</cp:coreProperties>
</file>